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16"/>
  </p:notesMasterIdLst>
  <p:sldIdLst>
    <p:sldId id="275" r:id="rId2"/>
    <p:sldId id="282" r:id="rId3"/>
    <p:sldId id="283" r:id="rId4"/>
    <p:sldId id="284" r:id="rId5"/>
    <p:sldId id="285" r:id="rId6"/>
    <p:sldId id="286" r:id="rId7"/>
    <p:sldId id="287" r:id="rId8"/>
    <p:sldId id="288" r:id="rId9"/>
    <p:sldId id="289" r:id="rId10"/>
    <p:sldId id="290" r:id="rId11"/>
    <p:sldId id="291" r:id="rId12"/>
    <p:sldId id="292" r:id="rId13"/>
    <p:sldId id="293" r:id="rId14"/>
    <p:sldId id="281" r:id="rId15"/>
  </p:sldIdLst>
  <p:sldSz cx="12192000" cy="6858000"/>
  <p:notesSz cx="6858000" cy="99472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2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5010"/>
    <a:srgbClr val="00682F"/>
    <a:srgbClr val="DBE9CD"/>
    <a:srgbClr val="90C226"/>
    <a:srgbClr val="006600"/>
    <a:srgbClr val="1D18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2" autoAdjust="0"/>
    <p:restoredTop sz="87752" autoAdjust="0"/>
  </p:normalViewPr>
  <p:slideViewPr>
    <p:cSldViewPr snapToGrid="0" showGuides="1">
      <p:cViewPr varScale="1">
        <p:scale>
          <a:sx n="63" d="100"/>
          <a:sy n="63" d="100"/>
        </p:scale>
        <p:origin x="1020" y="72"/>
      </p:cViewPr>
      <p:guideLst>
        <p:guide orient="horz" pos="2160"/>
        <p:guide pos="3821"/>
      </p:guideLst>
    </p:cSldViewPr>
  </p:slideViewPr>
  <p:outlineViewPr>
    <p:cViewPr>
      <p:scale>
        <a:sx n="33" d="100"/>
        <a:sy n="33" d="100"/>
      </p:scale>
      <p:origin x="3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288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D7988B-FC74-4177-96D6-A2E000D6B666}" type="datetimeFigureOut">
              <a:rPr lang="ru-RU" smtClean="0"/>
              <a:t>20.05.2026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87126"/>
            <a:ext cx="5486400" cy="39167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555CA2-192E-49DA-82E1-67BE9FF9A28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55CA2-192E-49DA-82E1-67BE9FF9A284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55CA2-192E-49DA-82E1-67BE9FF9A28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2076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55CA2-192E-49DA-82E1-67BE9FF9A284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89411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55CA2-192E-49DA-82E1-67BE9FF9A28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7867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55CA2-192E-49DA-82E1-67BE9FF9A284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70585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55CA2-192E-49DA-82E1-67BE9FF9A284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0374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55CA2-192E-49DA-82E1-67BE9FF9A284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45374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55CA2-192E-49DA-82E1-67BE9FF9A284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11721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55CA2-192E-49DA-82E1-67BE9FF9A284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01981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55CA2-192E-49DA-82E1-67BE9FF9A284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72840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55CA2-192E-49DA-82E1-67BE9FF9A284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82765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55CA2-192E-49DA-82E1-67BE9FF9A284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85057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55CA2-192E-49DA-82E1-67BE9FF9A284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3787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D4797-0FB4-4FD6-983A-C7564ED9C84D}" type="datetime1">
              <a:rPr lang="ru-RU" smtClean="0"/>
              <a:t>20.05.2026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FF44-7DE0-4E0F-964B-7F09F71542D6}" type="slidenum">
              <a:rPr lang="ru-RU" smtClean="0"/>
              <a:t>‹#›</a:t>
            </a:fld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69" y="226969"/>
            <a:ext cx="1761691" cy="21437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4FD49-C9F3-46DE-B8CA-255B674EFB96}" type="datetime1">
              <a:rPr lang="ru-RU" smtClean="0"/>
              <a:t>20.05.2026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FF44-7DE0-4E0F-964B-7F09F71542D6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69" y="226969"/>
            <a:ext cx="1761691" cy="21437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6D7DE-7A5F-499E-8CA3-FBD259B8B208}" type="datetime1">
              <a:rPr lang="ru-RU" smtClean="0"/>
              <a:t>20.05.2026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FF44-7DE0-4E0F-964B-7F09F71542D6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69" y="226969"/>
            <a:ext cx="1761691" cy="21437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C5D52-1FD1-4DA2-BB08-6DA96E0D1D91}" type="datetime1">
              <a:rPr lang="ru-RU" smtClean="0"/>
              <a:t>20.05.2026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FF44-7DE0-4E0F-964B-7F09F71542D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DA537-E8F9-4FD1-9B41-548AC242B9A2}" type="datetime1">
              <a:rPr lang="ru-RU" smtClean="0"/>
              <a:t>20.05.2026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FF44-7DE0-4E0F-964B-7F09F71542D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CF146-2256-4AEC-846E-E6332B1AA748}" type="datetime1">
              <a:rPr lang="ru-RU" smtClean="0"/>
              <a:t>20.05.2026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FF44-7DE0-4E0F-964B-7F09F71542D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80EA9-5905-4E9D-A931-1AFDE194F0F1}" type="datetime1">
              <a:rPr lang="ru-RU" smtClean="0"/>
              <a:t>20.05.2026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FF44-7DE0-4E0F-964B-7F09F71542D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49D2D-0425-4B03-9C9D-9F5624C49B82}" type="datetime1">
              <a:rPr lang="ru-RU" smtClean="0"/>
              <a:t>20.05.2026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FF44-7DE0-4E0F-964B-7F09F71542D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F6210-A444-4CAB-9702-B38DB43883A8}" type="datetime1">
              <a:rPr lang="ru-RU" smtClean="0"/>
              <a:t>20.05.2026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FF44-7DE0-4E0F-964B-7F09F71542D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469EC-4981-455B-92B6-F04FC641D6AD}" type="datetime1">
              <a:rPr lang="ru-RU" smtClean="0"/>
              <a:t>20.05.2026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FF44-7DE0-4E0F-964B-7F09F71542D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57ECB-5585-4173-9E0E-783A06B74103}" type="datetime1">
              <a:rPr lang="ru-RU" smtClean="0"/>
              <a:t>20.05.2026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FF44-7DE0-4E0F-964B-7F09F71542D6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967A4-85CB-4193-917C-E5CD3152D9D1}" type="datetime1">
              <a:rPr lang="ru-RU" smtClean="0"/>
              <a:t>20.05.2026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FF44-7DE0-4E0F-964B-7F09F71542D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13814-FF8E-4FCB-8174-324AC4FAB38E}" type="datetime1">
              <a:rPr lang="ru-RU" smtClean="0"/>
              <a:t>20.05.2026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FF44-7DE0-4E0F-964B-7F09F71542D6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751D5-73E1-4532-AAE2-7A23B8665D1D}" type="datetime1">
              <a:rPr lang="ru-RU" smtClean="0"/>
              <a:t>20.05.2026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FF44-7DE0-4E0F-964B-7F09F71542D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02901-8A0A-4B07-B58F-BFF5FC1C65CB}" type="datetime1">
              <a:rPr lang="ru-RU" smtClean="0"/>
              <a:t>20.05.2026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FF44-7DE0-4E0F-964B-7F09F71542D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70220-48D3-48AF-A846-BECD6B557B0B}" type="datetime1">
              <a:rPr lang="ru-RU" smtClean="0"/>
              <a:t>20.05.2026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4FF44-7DE0-4E0F-964B-7F09F71542D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54735D-B717-419B-A04E-8CF7402A7EED}" type="datetime1">
              <a:rPr lang="ru-RU" smtClean="0"/>
              <a:t>20.05.2026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F54FF44-7DE0-4E0F-964B-7F09F71542D6}" type="slidenum">
              <a:rPr lang="ru-RU" smtClean="0"/>
              <a:t>‹#›</a:t>
            </a:fld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69" y="226969"/>
            <a:ext cx="1761691" cy="214376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9940" y="4406900"/>
            <a:ext cx="9867265" cy="748030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450215" algn="l"/>
              </a:tabLst>
            </a:pPr>
            <a:br>
              <a:rPr lang="ru-RU" sz="3200" b="1" dirty="0">
                <a:ln w="12700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</a:rPr>
            </a:br>
            <a:endParaRPr lang="ru-RU" sz="3200" b="1" dirty="0">
              <a:ln w="12700">
                <a:noFill/>
                <a:prstDash val="solid"/>
              </a:ln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47533" y="6440649"/>
            <a:ext cx="5096933" cy="459466"/>
          </a:xfrm>
        </p:spPr>
        <p:txBody>
          <a:bodyPr>
            <a:normAutofit/>
          </a:bodyPr>
          <a:lstStyle/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г. Алексеевка, 2025</a:t>
            </a:r>
          </a:p>
        </p:txBody>
      </p:sp>
      <p:sp>
        <p:nvSpPr>
          <p:cNvPr id="4" name="Подзаголовок 2"/>
          <p:cNvSpPr txBox="1"/>
          <p:nvPr/>
        </p:nvSpPr>
        <p:spPr>
          <a:xfrm>
            <a:off x="473075" y="216382"/>
            <a:ext cx="10515272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ru-RU" sz="1800" b="1" dirty="0">
                <a:solidFill>
                  <a:schemeClr val="accent2">
                    <a:lumMod val="50000"/>
                  </a:schemeClr>
                </a:solidFill>
              </a:rPr>
              <a:t>МИНИСТЕРСТВО ОБРАЗОВАНИЯ БЕЛГОРОДСКОЙ ОБЛАСТИ</a:t>
            </a:r>
          </a:p>
          <a:p>
            <a:r>
              <a:rPr lang="ru-RU" sz="1800" b="1" dirty="0">
                <a:solidFill>
                  <a:schemeClr val="accent2">
                    <a:lumMod val="50000"/>
                  </a:schemeClr>
                </a:solidFill>
              </a:rPr>
              <a:t>            ОГАПОУ «АЛЕКСЕЕВСКИЙ КОЛЛЕДЖ»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608320" y="4895277"/>
            <a:ext cx="4938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n w="12700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методист </a:t>
            </a:r>
          </a:p>
          <a:p>
            <a:r>
              <a:rPr lang="ru-RU" b="1" dirty="0">
                <a:ln w="12700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ПАВЛЕНКО ЮЛИЯ ЕВГЕНЬЕВНА</a:t>
            </a:r>
          </a:p>
        </p:txBody>
      </p:sp>
      <p:sp>
        <p:nvSpPr>
          <p:cNvPr id="11" name="Текстовое поле 10"/>
          <p:cNvSpPr txBox="1"/>
          <p:nvPr/>
        </p:nvSpPr>
        <p:spPr>
          <a:xfrm>
            <a:off x="1774998" y="1166424"/>
            <a:ext cx="8271798" cy="792088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/>
            <a:r>
              <a:rPr lang="ru-RU" altLang="en-US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</a:t>
            </a:r>
            <a:r>
              <a:rPr lang="en-US" altLang="en-US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аседани</a:t>
            </a:r>
            <a:r>
              <a:rPr lang="ru-RU" altLang="en-US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е</a:t>
            </a:r>
            <a:r>
              <a:rPr lang="en-US" altLang="en-US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регионального методического объединения</a:t>
            </a:r>
            <a:r>
              <a:rPr lang="ru-RU" altLang="en-US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методистов</a:t>
            </a:r>
            <a:r>
              <a:rPr lang="ru-RU" altLang="en-US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en-US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профессиональных образовательных организаций Белгородской области</a:t>
            </a:r>
            <a:br>
              <a:rPr lang="ru-RU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</a:br>
            <a:endParaRPr lang="ru-RU" altLang="en-US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30F4F5-64DD-4531-AE65-2D21DBBD5F87}"/>
              </a:ext>
            </a:extLst>
          </p:cNvPr>
          <p:cNvSpPr txBox="1"/>
          <p:nvPr/>
        </p:nvSpPr>
        <p:spPr>
          <a:xfrm>
            <a:off x="1534794" y="2294189"/>
            <a:ext cx="875220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ffectLst/>
                <a:latin typeface="Times New Roman" panose="02020603050405020304" pitchFamily="18" charset="0"/>
              </a:rPr>
              <a:t>О методическом сопровождении деловых программ при проведении регионального этапа Всероссийского чемпионата по профессиональному мастерству «Профессионалы» и Чемпионата высоких технологий - 2026 в Белгородской области и «Абилимпикс»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9940" y="4406900"/>
            <a:ext cx="9867265" cy="748030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450215" algn="l"/>
              </a:tabLst>
            </a:pPr>
            <a:br>
              <a:rPr lang="ru-RU" sz="3200" b="1" dirty="0">
                <a:ln w="12700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</a:rPr>
            </a:br>
            <a:endParaRPr lang="ru-RU" sz="3200" b="1" dirty="0">
              <a:ln w="12700">
                <a:noFill/>
                <a:prstDash val="solid"/>
              </a:ln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Подзаголовок 2"/>
          <p:cNvSpPr txBox="1"/>
          <p:nvPr/>
        </p:nvSpPr>
        <p:spPr>
          <a:xfrm>
            <a:off x="442595" y="624270"/>
            <a:ext cx="10515272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ЦЕЛИ И ЗАДАЧИ ДЕЛОВЫХ ПРОГРАММ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670367C-02FA-4D38-84A8-7F1735980A27}"/>
              </a:ext>
            </a:extLst>
          </p:cNvPr>
          <p:cNvSpPr txBox="1"/>
          <p:nvPr/>
        </p:nvSpPr>
        <p:spPr>
          <a:xfrm>
            <a:off x="2042160" y="1728460"/>
            <a:ext cx="80772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Цели: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демонстрация достижений системы профессионального образования Белгородской области;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обмен опытом между экспертами, педагогами и работодателями;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содействие трудоустройству участников чемпионатов;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развитие инклюзивного образования (в рамках «Абилимпикс»);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популяризация рабочих профессий и высоких технологий</a:t>
            </a:r>
          </a:p>
        </p:txBody>
      </p:sp>
    </p:spTree>
    <p:extLst>
      <p:ext uri="{BB962C8B-B14F-4D97-AF65-F5344CB8AC3E}">
        <p14:creationId xmlns:p14="http://schemas.microsoft.com/office/powerpoint/2010/main" val="829787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9940" y="4406900"/>
            <a:ext cx="9867265" cy="748030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450215" algn="l"/>
              </a:tabLst>
            </a:pPr>
            <a:br>
              <a:rPr lang="ru-RU" sz="3200" b="1" dirty="0">
                <a:ln w="12700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</a:rPr>
            </a:br>
            <a:endParaRPr lang="ru-RU" sz="3200" b="1" dirty="0">
              <a:ln w="12700">
                <a:noFill/>
                <a:prstDash val="solid"/>
              </a:ln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Подзаголовок 2"/>
          <p:cNvSpPr txBox="1"/>
          <p:nvPr/>
        </p:nvSpPr>
        <p:spPr>
          <a:xfrm>
            <a:off x="442595" y="624270"/>
            <a:ext cx="10515272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ЦЕЛИ И ЗАДАЧИ ДЕЛОВЫХ ПРОГРАММ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A0B559-D4B8-4A51-ACD3-BB50C41D55E6}"/>
              </a:ext>
            </a:extLst>
          </p:cNvPr>
          <p:cNvSpPr txBox="1"/>
          <p:nvPr/>
        </p:nvSpPr>
        <p:spPr>
          <a:xfrm>
            <a:off x="2011680" y="1866960"/>
            <a:ext cx="777240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организация дискуссионных площадок по актуальным вопросам профессионального образования;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проведение мастер - классов и тренингов от ведущих специалистов;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налаживание партнёрства между образовательными организациями и предприятиями региона;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разработка рекомендаций по совершенствованию образовательных программ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8007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9940" y="4406900"/>
            <a:ext cx="9867265" cy="748030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450215" algn="l"/>
              </a:tabLst>
            </a:pPr>
            <a:br>
              <a:rPr lang="ru-RU" sz="3200" b="1" dirty="0">
                <a:ln w="12700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</a:rPr>
            </a:br>
            <a:endParaRPr lang="ru-RU" sz="3200" b="1" dirty="0">
              <a:ln w="12700">
                <a:noFill/>
                <a:prstDash val="solid"/>
              </a:ln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Подзаголовок 2"/>
          <p:cNvSpPr txBox="1"/>
          <p:nvPr/>
        </p:nvSpPr>
        <p:spPr>
          <a:xfrm>
            <a:off x="141933" y="244284"/>
            <a:ext cx="10515272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НОРМАТИВНО-ПРАВОВАЯ БАЗА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34BE74-F746-435B-A1FC-86606E039C0A}"/>
              </a:ext>
            </a:extLst>
          </p:cNvPr>
          <p:cNvSpPr txBox="1"/>
          <p:nvPr/>
        </p:nvSpPr>
        <p:spPr>
          <a:xfrm>
            <a:off x="2240756" y="1123704"/>
            <a:ext cx="7710488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•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Федеральные законы РФ;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•Распоряжения Правительства РФ;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•Приказы Министерства просвещения РФ;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•Приказы Министерства образования Белгородской области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(приказ № 68 от 16.01.2026г. «О проведении регионального чемпионата по профессиональному мастерству «Профессионалы» и Чемпионата высоких технологий в Белгородской области в 2026 году; приказ № 657 от 17.03.2026г. «О проведении регионального этапа Национального чемпионата профессионального мастерства среди инвалидов и лиц с ограниченными возможностями здоровья «Абилимпикс» в 2026 году в Белгородской области»);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•Положение о Национальном центре «Абилимпикс»;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•Положение о Всероссийском чемпионатном движении по профессиональному мастерству и др.</a:t>
            </a:r>
          </a:p>
        </p:txBody>
      </p:sp>
    </p:spTree>
    <p:extLst>
      <p:ext uri="{BB962C8B-B14F-4D97-AF65-F5344CB8AC3E}">
        <p14:creationId xmlns:p14="http://schemas.microsoft.com/office/powerpoint/2010/main" val="2734673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9940" y="4670477"/>
            <a:ext cx="9867265" cy="748030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450215" algn="l"/>
              </a:tabLst>
            </a:pPr>
            <a:br>
              <a:rPr lang="ru-RU" sz="3200" b="1" dirty="0">
                <a:ln w="12700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</a:rPr>
            </a:br>
            <a:endParaRPr lang="ru-RU" sz="3200" b="1" dirty="0">
              <a:ln w="12700">
                <a:noFill/>
                <a:prstDash val="solid"/>
              </a:ln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Подзаголовок 2"/>
          <p:cNvSpPr txBox="1"/>
          <p:nvPr/>
        </p:nvSpPr>
        <p:spPr>
          <a:xfrm>
            <a:off x="141933" y="244284"/>
            <a:ext cx="10515272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НОРМАТИВНО-ПРАВОВАЯ БАЗА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472B5C8-538A-498B-B010-2C00D5D9EA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625" t="29546" r="35750" b="11982"/>
          <a:stretch/>
        </p:blipFill>
        <p:spPr>
          <a:xfrm>
            <a:off x="1914602" y="1036372"/>
            <a:ext cx="4181398" cy="536442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E348B6B-02BC-4847-8620-B76CDE85076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626" t="34437" r="22624" b="15095"/>
          <a:stretch/>
        </p:blipFill>
        <p:spPr>
          <a:xfrm>
            <a:off x="6095999" y="1988872"/>
            <a:ext cx="6096001" cy="3459428"/>
          </a:xfrm>
          <a:prstGeom prst="rect">
            <a:avLst/>
          </a:prstGeom>
        </p:spPr>
      </p:pic>
      <p:sp>
        <p:nvSpPr>
          <p:cNvPr id="9" name="Овал 8">
            <a:extLst>
              <a:ext uri="{FF2B5EF4-FFF2-40B4-BE49-F238E27FC236}">
                <a16:creationId xmlns:a16="http://schemas.microsoft.com/office/drawing/2014/main" id="{E73CA612-7576-4D20-98FD-31D78F9242AD}"/>
              </a:ext>
            </a:extLst>
          </p:cNvPr>
          <p:cNvSpPr/>
          <p:nvPr/>
        </p:nvSpPr>
        <p:spPr>
          <a:xfrm>
            <a:off x="6522720" y="3322320"/>
            <a:ext cx="5669280" cy="212598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30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9940" y="4670477"/>
            <a:ext cx="9867265" cy="748030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450215" algn="l"/>
              </a:tabLst>
            </a:pPr>
            <a:br>
              <a:rPr lang="ru-RU" sz="3200" b="1" dirty="0">
                <a:ln w="12700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</a:rPr>
            </a:br>
            <a:endParaRPr lang="ru-RU" sz="3200" b="1" dirty="0">
              <a:ln w="12700">
                <a:noFill/>
                <a:prstDash val="solid"/>
              </a:ln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Подзаголовок 2"/>
          <p:cNvSpPr txBox="1"/>
          <p:nvPr/>
        </p:nvSpPr>
        <p:spPr>
          <a:xfrm>
            <a:off x="141933" y="244284"/>
            <a:ext cx="10515272" cy="79208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УЧАСТНИКИ МЕТОДИЧЕСКОГО СОПРОВОЖДЕНИЯ </a:t>
            </a:r>
          </a:p>
          <a:p>
            <a:pPr lvl="2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ДЕЛОВЫХ ПРОГРАММ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CF5619-F01D-48E1-8DBB-BB701318D85E}"/>
              </a:ext>
            </a:extLst>
          </p:cNvPr>
          <p:cNvSpPr txBox="1"/>
          <p:nvPr/>
        </p:nvSpPr>
        <p:spPr>
          <a:xfrm>
            <a:off x="2328448" y="910250"/>
            <a:ext cx="750135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работе привлекаются: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эксперты;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представители образовательных организаций СПО и ВО нашего и других регионов;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работодатели;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представители Управления социальной защиты населения;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центр занятости населения Белгородской области;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центр опережающей профессиональной подготовки;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    представители органов исполнительной власти;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    психологи, тьютеры, специалисты по инклюзивному образованию и др.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3D61A71-C8D1-4544-8C21-3B55534824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845" y="4321360"/>
            <a:ext cx="4288782" cy="246987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5DBE85A-50EB-4864-95A5-227A1BF8BC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8903" y="4321360"/>
            <a:ext cx="4483115" cy="2484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413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9940" y="4670477"/>
            <a:ext cx="9867265" cy="748030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450215" algn="l"/>
              </a:tabLst>
            </a:pPr>
            <a:br>
              <a:rPr lang="ru-RU" sz="3200" b="1" dirty="0">
                <a:ln w="12700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</a:rPr>
            </a:br>
            <a:endParaRPr lang="ru-RU" sz="3200" b="1" dirty="0">
              <a:ln w="12700">
                <a:noFill/>
                <a:prstDash val="solid"/>
              </a:ln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Подзаголовок 2"/>
          <p:cNvSpPr txBox="1"/>
          <p:nvPr/>
        </p:nvSpPr>
        <p:spPr>
          <a:xfrm>
            <a:off x="141933" y="244284"/>
            <a:ext cx="10515272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ФОРМЫ ДЕЛОВЫХ ПРОГРАММ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C4E694-55F3-40F9-8503-258FB1103C15}"/>
              </a:ext>
            </a:extLst>
          </p:cNvPr>
          <p:cNvSpPr txBox="1"/>
          <p:nvPr/>
        </p:nvSpPr>
        <p:spPr>
          <a:xfrm>
            <a:off x="2120265" y="635308"/>
            <a:ext cx="795147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•	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пленарные заседания с участием руководства региона, представителей площадок чемпионата из других регионов, представителей работодателей;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конференции;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тематические круглые столы;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мастер - классы от индустриальных партнёров;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профессиональные пробы для школьников;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выставки образовательных технологий и инноваций;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ярмарки вакансий и др.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4B55CE0-55CD-40F9-B5EF-F0090E3A02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0264" y="4059248"/>
            <a:ext cx="3782389" cy="264033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40FD432-8992-4C1A-9438-8DE0AB1C4A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9346" y="4059248"/>
            <a:ext cx="3586173" cy="264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33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/>
          <p:nvPr/>
        </p:nvSpPr>
        <p:spPr>
          <a:xfrm>
            <a:off x="465936" y="213804"/>
            <a:ext cx="10515272" cy="792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Основные направления методического </a:t>
            </a:r>
          </a:p>
          <a:p>
            <a:pPr lvl="2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сопровождения деловых программ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184CDA-9F38-4282-88F5-E5039609B13B}"/>
              </a:ext>
            </a:extLst>
          </p:cNvPr>
          <p:cNvSpPr txBox="1"/>
          <p:nvPr/>
        </p:nvSpPr>
        <p:spPr>
          <a:xfrm>
            <a:off x="1970721" y="1158292"/>
            <a:ext cx="799623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dirty="0">
                <a:latin typeface="Times New Roman" panose="02020603050405020304" pitchFamily="18" charset="0"/>
              </a:rPr>
              <a:t>О</a:t>
            </a:r>
            <a:r>
              <a:rPr lang="ru-RU" dirty="0">
                <a:effectLst/>
                <a:latin typeface="Times New Roman" panose="02020603050405020304" pitchFamily="18" charset="0"/>
              </a:rPr>
              <a:t>пределение формы проведения деловой программы</a:t>
            </a:r>
          </a:p>
          <a:p>
            <a:r>
              <a:rPr lang="ru-RU" dirty="0">
                <a:effectLst/>
                <a:latin typeface="Times New Roman" panose="02020603050405020304" pitchFamily="18" charset="0"/>
              </a:rPr>
              <a:t> (панельная дискуссия, конференция, круглый стол, фабрика процессов и т.п.).</a:t>
            </a:r>
          </a:p>
          <a:p>
            <a:r>
              <a:rPr lang="ru-RU" dirty="0">
                <a:latin typeface="Times New Roman" panose="02020603050405020304" pitchFamily="18" charset="0"/>
              </a:rPr>
              <a:t>2. О</a:t>
            </a:r>
            <a:r>
              <a:rPr lang="ru-RU" dirty="0">
                <a:effectLst/>
                <a:latin typeface="Times New Roman" panose="02020603050405020304" pitchFamily="18" charset="0"/>
              </a:rPr>
              <a:t>пределение тематики, наименования круглых столов, секций конференций и т.д. (анализ региональных потребностей, определение ключевых проблем, </a:t>
            </a:r>
            <a:r>
              <a:rPr lang="ru-RU" dirty="0">
                <a:latin typeface="Times New Roman" panose="02020603050405020304" pitchFamily="18" charset="0"/>
              </a:rPr>
              <a:t>и</a:t>
            </a:r>
            <a:r>
              <a:rPr lang="ru-RU" dirty="0">
                <a:effectLst/>
                <a:latin typeface="Times New Roman" panose="02020603050405020304" pitchFamily="18" charset="0"/>
              </a:rPr>
              <a:t>зучение федеральных и региональных инициатив, </a:t>
            </a:r>
            <a:r>
              <a:rPr lang="ru-RU" dirty="0">
                <a:latin typeface="Times New Roman" panose="02020603050405020304" pitchFamily="18" charset="0"/>
              </a:rPr>
              <a:t>а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нализ опыта предыдущих чемпионатов, вовлечение заинтересованных сторон, формулировка темы, проверка на соответствие целям чемпионата).</a:t>
            </a:r>
          </a:p>
          <a:p>
            <a:r>
              <a:rPr lang="ru-RU" dirty="0">
                <a:latin typeface="Times New Roman" panose="02020603050405020304" pitchFamily="18" charset="0"/>
              </a:rPr>
              <a:t>3. Составление циклограммы с назначением ответственных лиц.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AF6965-8DD5-4075-8802-1AA3A5E8E9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749" t="33992" r="19376" b="16873"/>
          <a:stretch/>
        </p:blipFill>
        <p:spPr>
          <a:xfrm>
            <a:off x="2012632" y="3429000"/>
            <a:ext cx="7421880" cy="3367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989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9940" y="4670477"/>
            <a:ext cx="9867265" cy="748030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450215" algn="l"/>
              </a:tabLst>
            </a:pPr>
            <a:br>
              <a:rPr lang="ru-RU" sz="3200" b="1" dirty="0">
                <a:ln w="12700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</a:rPr>
            </a:br>
            <a:endParaRPr lang="ru-RU" sz="3200" b="1" dirty="0">
              <a:ln w="12700">
                <a:noFill/>
                <a:prstDash val="solid"/>
              </a:ln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Подзаголовок 2"/>
          <p:cNvSpPr txBox="1"/>
          <p:nvPr/>
        </p:nvSpPr>
        <p:spPr>
          <a:xfrm>
            <a:off x="465936" y="213804"/>
            <a:ext cx="10515272" cy="792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Основные направления методического </a:t>
            </a:r>
          </a:p>
          <a:p>
            <a:pPr lvl="2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сопровождения деловых программ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184CDA-9F38-4282-88F5-E5039609B13B}"/>
              </a:ext>
            </a:extLst>
          </p:cNvPr>
          <p:cNvSpPr txBox="1"/>
          <p:nvPr/>
        </p:nvSpPr>
        <p:spPr>
          <a:xfrm>
            <a:off x="2660966" y="1234492"/>
            <a:ext cx="79962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</a:rPr>
              <a:t>4. </a:t>
            </a:r>
            <a:r>
              <a:rPr lang="ru-RU" dirty="0">
                <a:effectLst/>
                <a:latin typeface="Times New Roman" panose="02020603050405020304" pitchFamily="18" charset="0"/>
              </a:rPr>
              <a:t>Издание приказа о подготовке к проведению Регионального этапа Чемпионата «Профессионалы» и Чемпионата высоких технологий. </a:t>
            </a:r>
            <a:endParaRPr lang="ru-RU" dirty="0">
              <a:latin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0F1DBF9-086E-4A36-9BBB-BAF1846C68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375" t="30749" r="32500" b="9758"/>
          <a:stretch/>
        </p:blipFill>
        <p:spPr>
          <a:xfrm>
            <a:off x="2042160" y="2109423"/>
            <a:ext cx="4355366" cy="453477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69C5A39-5608-4F8A-938E-B34A10B0FEB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250" t="30749" r="32000" b="9314"/>
          <a:stretch/>
        </p:blipFill>
        <p:spPr>
          <a:xfrm>
            <a:off x="6323786" y="2143447"/>
            <a:ext cx="4407160" cy="4534773"/>
          </a:xfrm>
          <a:prstGeom prst="rect">
            <a:avLst/>
          </a:prstGeom>
        </p:spPr>
      </p:pic>
      <p:sp>
        <p:nvSpPr>
          <p:cNvPr id="9" name="Овал 8">
            <a:extLst>
              <a:ext uri="{FF2B5EF4-FFF2-40B4-BE49-F238E27FC236}">
                <a16:creationId xmlns:a16="http://schemas.microsoft.com/office/drawing/2014/main" id="{3D7236F1-E7EA-430E-9917-6B46ED20F53F}"/>
              </a:ext>
            </a:extLst>
          </p:cNvPr>
          <p:cNvSpPr/>
          <p:nvPr/>
        </p:nvSpPr>
        <p:spPr>
          <a:xfrm>
            <a:off x="6692345" y="3066784"/>
            <a:ext cx="3964860" cy="145752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669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/>
          <p:nvPr/>
        </p:nvSpPr>
        <p:spPr>
          <a:xfrm>
            <a:off x="465936" y="213804"/>
            <a:ext cx="10515272" cy="792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Основные направления методического </a:t>
            </a:r>
          </a:p>
          <a:p>
            <a:pPr lvl="2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сопровождения деловых программ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184CDA-9F38-4282-88F5-E5039609B13B}"/>
              </a:ext>
            </a:extLst>
          </p:cNvPr>
          <p:cNvSpPr txBox="1"/>
          <p:nvPr/>
        </p:nvSpPr>
        <p:spPr>
          <a:xfrm>
            <a:off x="1940241" y="1280212"/>
            <a:ext cx="799623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</a:rPr>
              <a:t>5. Подбор и согласование спикеров пленарного заседания.</a:t>
            </a:r>
          </a:p>
          <a:p>
            <a:r>
              <a:rPr lang="ru-RU" dirty="0">
                <a:latin typeface="Times New Roman" panose="02020603050405020304" pitchFamily="18" charset="0"/>
              </a:rPr>
              <a:t>6. Составление и рассылка информационных писем о проведении деловой программы, размещение информации на платформе АНО «ЦОПП»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85B3EE9-2A82-42AD-A8DA-23D196238D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125" t="29768" r="27375" b="7535"/>
          <a:stretch/>
        </p:blipFill>
        <p:spPr>
          <a:xfrm>
            <a:off x="3010852" y="2346516"/>
            <a:ext cx="5425440" cy="429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254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9940" y="4670477"/>
            <a:ext cx="9867265" cy="748030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450215" algn="l"/>
              </a:tabLst>
            </a:pPr>
            <a:br>
              <a:rPr lang="ru-RU" sz="3200" b="1" dirty="0">
                <a:ln w="12700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</a:rPr>
            </a:br>
            <a:endParaRPr lang="ru-RU" sz="3200" b="1" dirty="0">
              <a:ln w="12700">
                <a:noFill/>
                <a:prstDash val="solid"/>
              </a:ln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Подзаголовок 2"/>
          <p:cNvSpPr txBox="1"/>
          <p:nvPr/>
        </p:nvSpPr>
        <p:spPr>
          <a:xfrm>
            <a:off x="465936" y="213804"/>
            <a:ext cx="10515272" cy="792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Основные направления методического </a:t>
            </a:r>
          </a:p>
          <a:p>
            <a:pPr lvl="2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сопровождения деловых программ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184CDA-9F38-4282-88F5-E5039609B13B}"/>
              </a:ext>
            </a:extLst>
          </p:cNvPr>
          <p:cNvSpPr txBox="1"/>
          <p:nvPr/>
        </p:nvSpPr>
        <p:spPr>
          <a:xfrm>
            <a:off x="1940241" y="1280212"/>
            <a:ext cx="79962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effectLst/>
                <a:latin typeface="Times New Roman" panose="02020603050405020304" pitchFamily="18" charset="0"/>
              </a:rPr>
              <a:t>7. </a:t>
            </a:r>
            <a:r>
              <a:rPr lang="ru-RU" dirty="0">
                <a:latin typeface="Times New Roman" panose="02020603050405020304" pitchFamily="18" charset="0"/>
              </a:rPr>
              <a:t>П</a:t>
            </a:r>
            <a:r>
              <a:rPr lang="ru-RU" dirty="0">
                <a:effectLst/>
                <a:latin typeface="Times New Roman" panose="02020603050405020304" pitchFamily="18" charset="0"/>
              </a:rPr>
              <a:t>рием заявок участников деловой программы.</a:t>
            </a:r>
          </a:p>
          <a:p>
            <a:r>
              <a:rPr lang="ru-RU" dirty="0">
                <a:latin typeface="Times New Roman" panose="02020603050405020304" pitchFamily="18" charset="0"/>
              </a:rPr>
              <a:t>8. Формирование деловой программы.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22D576D-5C0B-416E-B75B-899EC30447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875" t="31888" r="23000" b="10202"/>
          <a:stretch/>
        </p:blipFill>
        <p:spPr>
          <a:xfrm>
            <a:off x="0" y="2477863"/>
            <a:ext cx="6798280" cy="416633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27A2583-F96A-4A9A-AA9E-A42ADDBF1F2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750" t="31888" r="23125" b="10202"/>
          <a:stretch/>
        </p:blipFill>
        <p:spPr>
          <a:xfrm>
            <a:off x="5715000" y="2691666"/>
            <a:ext cx="6477000" cy="3969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877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9940" y="4670477"/>
            <a:ext cx="9867265" cy="748030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450215" algn="l"/>
              </a:tabLst>
            </a:pPr>
            <a:br>
              <a:rPr lang="ru-RU" sz="3200" b="1" dirty="0">
                <a:ln w="12700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</a:rPr>
            </a:br>
            <a:endParaRPr lang="ru-RU" sz="3200" b="1" dirty="0">
              <a:ln w="12700">
                <a:noFill/>
                <a:prstDash val="solid"/>
              </a:ln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Подзаголовок 2"/>
          <p:cNvSpPr txBox="1"/>
          <p:nvPr/>
        </p:nvSpPr>
        <p:spPr>
          <a:xfrm>
            <a:off x="465936" y="213804"/>
            <a:ext cx="10515272" cy="792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Основные направления методического </a:t>
            </a:r>
          </a:p>
          <a:p>
            <a:pPr lvl="2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сопровождения деловых программ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184CDA-9F38-4282-88F5-E5039609B13B}"/>
              </a:ext>
            </a:extLst>
          </p:cNvPr>
          <p:cNvSpPr txBox="1"/>
          <p:nvPr/>
        </p:nvSpPr>
        <p:spPr>
          <a:xfrm>
            <a:off x="1940241" y="1280212"/>
            <a:ext cx="799623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</a:rPr>
              <a:t>9. Рассылка программы участникам.</a:t>
            </a:r>
          </a:p>
          <a:p>
            <a:r>
              <a:rPr lang="ru-RU" dirty="0">
                <a:latin typeface="Times New Roman" panose="02020603050405020304" pitchFamily="18" charset="0"/>
              </a:rPr>
              <a:t>10. Проведение мероприятия, выдача сертификатов участникам деловых программ.</a:t>
            </a:r>
          </a:p>
          <a:p>
            <a:r>
              <a:rPr lang="ru-RU" dirty="0">
                <a:latin typeface="Times New Roman" panose="02020603050405020304" pitchFamily="18" charset="0"/>
              </a:rPr>
              <a:t>11. Освещение в СМИ, соц. сетях.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A8DB5AC-F8A2-443C-B509-5E48DE6144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75" t="9314" r="36625" b="6645"/>
          <a:stretch/>
        </p:blipFill>
        <p:spPr>
          <a:xfrm>
            <a:off x="789940" y="2480541"/>
            <a:ext cx="4933632" cy="398485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F8B33C7-40A5-44B8-A106-EC04EE4D070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875" t="14649" r="40875" b="7536"/>
          <a:stretch/>
        </p:blipFill>
        <p:spPr>
          <a:xfrm>
            <a:off x="5957261" y="2187522"/>
            <a:ext cx="3339139" cy="4529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538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9940" y="4670477"/>
            <a:ext cx="9867265" cy="748030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450215" algn="l"/>
              </a:tabLst>
            </a:pPr>
            <a:br>
              <a:rPr lang="ru-RU" sz="3200" b="1" dirty="0">
                <a:ln w="12700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</a:rPr>
            </a:br>
            <a:endParaRPr lang="ru-RU" sz="3200" b="1" dirty="0">
              <a:ln w="12700">
                <a:noFill/>
                <a:prstDash val="solid"/>
              </a:ln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Подзаголовок 2"/>
          <p:cNvSpPr txBox="1"/>
          <p:nvPr/>
        </p:nvSpPr>
        <p:spPr>
          <a:xfrm>
            <a:off x="465936" y="213804"/>
            <a:ext cx="10515272" cy="792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РЕЗУЛЬТАТЫ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07997F-B1B9-456D-9756-127B263F9CBC}"/>
              </a:ext>
            </a:extLst>
          </p:cNvPr>
          <p:cNvSpPr txBox="1"/>
          <p:nvPr/>
        </p:nvSpPr>
        <p:spPr>
          <a:xfrm>
            <a:off x="1996440" y="897464"/>
            <a:ext cx="7879080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•	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проведения чемпионатов за счёт единых методических подходов;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рост числа трудоустроенных выпускников (в т. ч. участников «Абилимпикс»);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расширение перечня компетенций, востребованных на рынке труда Белгородской области;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формирование позитивного имиджа рабочих профессий и инклюзивного образования;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повышение престижа колледжа как центра проф. мастерства региона;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укрепление партнёрства с предприятиями и высокотехнологичными компаниями;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внедрение новых образовательных технологий, апробированных на чемпионатах;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рост числа абитуриентов по востребованным компетенциям</a:t>
            </a:r>
          </a:p>
        </p:txBody>
      </p:sp>
    </p:spTree>
    <p:extLst>
      <p:ext uri="{BB962C8B-B14F-4D97-AF65-F5344CB8AC3E}">
        <p14:creationId xmlns:p14="http://schemas.microsoft.com/office/powerpoint/2010/main" val="3335750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1840" y="1143000"/>
            <a:ext cx="712216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342</TotalTime>
  <Words>721</Words>
  <Application>Microsoft Office PowerPoint</Application>
  <PresentationFormat>Широкоэкранный</PresentationFormat>
  <Paragraphs>103</Paragraphs>
  <Slides>14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Times New Roman</vt:lpstr>
      <vt:lpstr>Trebuchet MS</vt:lpstr>
      <vt:lpstr>Wingdings 3</vt:lpstr>
      <vt:lpstr>Аспект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 </vt:lpstr>
      <vt:lpstr>Презентация PowerPoint</vt:lpstr>
      <vt:lpstr> </vt:lpstr>
      <vt:lpstr> </vt:lpstr>
      <vt:lpstr>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harkee</dc:creator>
  <cp:lastModifiedBy>Павленко Юлия Евгеньевна</cp:lastModifiedBy>
  <cp:revision>332</cp:revision>
  <cp:lastPrinted>2019-06-28T05:03:00Z</cp:lastPrinted>
  <dcterms:created xsi:type="dcterms:W3CDTF">2018-06-28T07:03:00Z</dcterms:created>
  <dcterms:modified xsi:type="dcterms:W3CDTF">2026-05-20T07:26:51Z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21E8C3FC7AAF408299E660A48481E904_12</vt:lpwstr>
  </property>
  <property fmtid="{D5CDD505-2E9C-101B-9397-08002B2CF9AE}" pid="3" name="KSOProductBuildVer">
    <vt:lpwstr>1049-12.1.0.25862</vt:lpwstr>
  </property>
</Properties>
</file>